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66" r:id="rId2"/>
    <p:sldId id="267" r:id="rId3"/>
    <p:sldId id="268" r:id="rId4"/>
    <p:sldId id="284" r:id="rId5"/>
    <p:sldId id="273" r:id="rId6"/>
    <p:sldId id="274" r:id="rId7"/>
    <p:sldId id="281" r:id="rId8"/>
    <p:sldId id="275" r:id="rId9"/>
    <p:sldId id="282" r:id="rId10"/>
    <p:sldId id="277" r:id="rId11"/>
    <p:sldId id="276" r:id="rId12"/>
    <p:sldId id="283" r:id="rId13"/>
    <p:sldId id="278" r:id="rId14"/>
    <p:sldId id="261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3300"/>
    <a:srgbClr val="FFCC99"/>
    <a:srgbClr val="FF9933"/>
    <a:srgbClr val="A1234A"/>
    <a:srgbClr val="2D2009"/>
    <a:srgbClr val="261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коллаж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1438" y="249238"/>
            <a:ext cx="9001125" cy="66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8677"/>
            <a:ext cx="7772400" cy="1470025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sz="8000" b="1" i="0" cap="none" spc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mantica script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4445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A123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A5FD0-941C-44D5-BA26-5C3D1491275F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509B-61C3-4724-8FB1-13CAFFEEC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B560E-506C-4731-8021-10F6F7FE44C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D7950-8B0F-422C-B2B5-19508A57B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000" t="-2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98B71C-5C52-4D35-AC3F-970436BEADDF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834B8A-C7CE-4108-8ECF-0A30DFB79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2" descr="slide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6" descr="Печорин. Герой нашего времени (2006) - фото №1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708400" y="0"/>
            <a:ext cx="5435600" cy="4184650"/>
          </a:xfrm>
        </p:spPr>
      </p:pic>
      <p:sp>
        <p:nvSpPr>
          <p:cNvPr id="5122" name="WordArt 10" descr="Белый мрамор"/>
          <p:cNvSpPr>
            <a:spLocks noChangeArrowheads="1" noChangeShapeType="1" noTextEdit="1"/>
          </p:cNvSpPr>
          <p:nvPr/>
        </p:nvSpPr>
        <p:spPr bwMode="auto">
          <a:xfrm>
            <a:off x="6705600" y="6019800"/>
            <a:ext cx="24384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14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Учитель русского языка </a:t>
            </a:r>
          </a:p>
          <a:p>
            <a:pPr algn="ctr"/>
            <a:r>
              <a:rPr lang="ru-RU" sz="14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и литературы Артемова И.В. </a:t>
            </a:r>
          </a:p>
          <a:p>
            <a:pPr algn="ctr"/>
            <a:r>
              <a:rPr lang="ru-RU" sz="14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МАОУ "Троицкая СОШ"</a:t>
            </a:r>
          </a:p>
          <a:p>
            <a:pPr algn="ctr"/>
            <a:r>
              <a:rPr lang="ru-RU" sz="14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Оренбургской области</a:t>
            </a:r>
          </a:p>
          <a:p>
            <a:pPr algn="ctr"/>
            <a:r>
              <a:rPr lang="ru-RU" sz="14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Тюльганского района</a:t>
            </a:r>
          </a:p>
          <a:p>
            <a:pPr algn="ctr"/>
            <a:endParaRPr lang="ru-RU" sz="1400" kern="10">
              <a:ln w="9525">
                <a:round/>
                <a:headEnd/>
                <a:tailEnd/>
              </a:ln>
              <a:blipFill dpi="0" rotWithShape="0">
                <a:blip r:embed="rId3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</p:txBody>
      </p:sp>
      <p:sp>
        <p:nvSpPr>
          <p:cNvPr id="5123" name="WordArt 11"/>
          <p:cNvSpPr>
            <a:spLocks noChangeArrowheads="1" noChangeShapeType="1" noTextEdit="1"/>
          </p:cNvSpPr>
          <p:nvPr/>
        </p:nvSpPr>
        <p:spPr bwMode="auto">
          <a:xfrm>
            <a:off x="468313" y="476250"/>
            <a:ext cx="5724525" cy="4356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Печорин в системе </a:t>
            </a:r>
          </a:p>
          <a:p>
            <a:pPr algn="ctr"/>
            <a:r>
              <a:rPr lang="ru-RU" sz="20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мужских образов </a:t>
            </a:r>
          </a:p>
          <a:p>
            <a:pPr algn="ctr"/>
            <a:r>
              <a:rPr lang="ru-RU" sz="20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романа.Дружба </a:t>
            </a:r>
          </a:p>
          <a:p>
            <a:pPr algn="ctr"/>
            <a:r>
              <a:rPr lang="ru-RU" sz="20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 жизни Печорина.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ru-RU" smtClean="0">
                <a:latin typeface="Calibri" pitchFamily="34" charset="0"/>
              </a:rPr>
              <a:t>Эпиграф:</a:t>
            </a:r>
          </a:p>
        </p:txBody>
      </p:sp>
      <p:sp>
        <p:nvSpPr>
          <p:cNvPr id="6146" name="WordArt 7"/>
          <p:cNvSpPr>
            <a:spLocks noChangeArrowheads="1" noChangeShapeType="1" noTextEdit="1"/>
          </p:cNvSpPr>
          <p:nvPr/>
        </p:nvSpPr>
        <p:spPr bwMode="auto">
          <a:xfrm>
            <a:off x="0" y="584200"/>
            <a:ext cx="8821738" cy="4284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ru-RU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...Я к дружбе не способен:</a:t>
            </a:r>
          </a:p>
          <a:p>
            <a:pPr algn="r"/>
            <a:r>
              <a:rPr lang="ru-RU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из двух друзей всегда один раб другого,</a:t>
            </a:r>
          </a:p>
          <a:p>
            <a:pPr algn="r"/>
            <a:r>
              <a:rPr lang="ru-RU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хотя часто ни один из них </a:t>
            </a:r>
          </a:p>
          <a:p>
            <a:pPr algn="r"/>
            <a:r>
              <a:rPr lang="ru-RU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себе в этом не признаётся.</a:t>
            </a:r>
          </a:p>
          <a:p>
            <a:pPr algn="r"/>
            <a:r>
              <a:rPr lang="ru-RU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М.Ю.Лермонтов</a:t>
            </a:r>
          </a:p>
          <a:p>
            <a:pPr algn="r"/>
            <a:r>
              <a:rPr lang="ru-RU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"Герой нашего времени"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body" idx="4294967295"/>
          </p:nvPr>
        </p:nvSpPr>
        <p:spPr>
          <a:xfrm>
            <a:off x="576263" y="1016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mtClean="0">
                <a:latin typeface="Calibri" pitchFamily="34" charset="0"/>
              </a:rPr>
              <a:t>-Каков смысл слова дружба? </a:t>
            </a:r>
          </a:p>
          <a:p>
            <a:pPr>
              <a:lnSpc>
                <a:spcPct val="90000"/>
              </a:lnSpc>
            </a:pPr>
            <a:r>
              <a:rPr lang="ru-RU" smtClean="0">
                <a:latin typeface="Calibri" pitchFamily="34" charset="0"/>
              </a:rPr>
              <a:t>Значение слова не изменилось со времен Лермонтова. «Дружба, дружество, – читаем у В. Даля в «Толковом словаре живого великорусского языка», – взаимная привязанность двух или более людей, тесная связь их; в добром смысле, бескорыстная, стойкая приязнь, основанная на любви и уважении…»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2" descr="Картинки по запросу картинки героев герой нашего време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40200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3" descr="Картинки по запросу картинки героев герой нашего време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9450" y="0"/>
            <a:ext cx="338455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4" descr="448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08388"/>
            <a:ext cx="302260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5" descr="Картинки по запросу картинки героев герой нашего времен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3978275"/>
            <a:ext cx="35639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6" descr="Похожее 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1775" y="2349500"/>
            <a:ext cx="3563938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  <p:pic>
        <p:nvPicPr>
          <p:cNvPr id="9218" name="Picture 4" descr="Картинки по запросу картинки героев герой нашего времени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5111750" y="5791200"/>
            <a:ext cx="41767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>
                <a:solidFill>
                  <a:srgbClr val="FF9933"/>
                </a:solidFill>
              </a:rPr>
              <a:t>Печорин и </a:t>
            </a:r>
          </a:p>
          <a:p>
            <a:r>
              <a:rPr lang="ru-RU" sz="3200" b="1">
                <a:solidFill>
                  <a:srgbClr val="FF9933"/>
                </a:solidFill>
              </a:rPr>
              <a:t>Максим Максимыч</a:t>
            </a:r>
            <a:r>
              <a:rPr lang="ru-RU" sz="3200" b="1">
                <a:solidFill>
                  <a:schemeClr val="bg2"/>
                </a:solidFill>
              </a:rPr>
              <a:t>.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152400"/>
            <a:ext cx="838835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smtClean="0">
                <a:latin typeface="Times New Roman" pitchFamily="18" charset="0"/>
              </a:rPr>
              <a:t>Максим Максимыч – обыкновенный армейский офицер. А Печорин, с которым свела его судьба – человек выдающийся, исключительный, и это хорошо понимает Максим Максимыч. Их разделяет не только возраст, социальное положение, но и разный уровень духовного развития.</a:t>
            </a:r>
          </a:p>
          <a:p>
            <a:pPr>
              <a:lnSpc>
                <a:spcPct val="80000"/>
              </a:lnSpc>
            </a:pPr>
            <a:r>
              <a:rPr lang="ru-RU" sz="2400" i="1" smtClean="0">
                <a:latin typeface="Times New Roman" pitchFamily="18" charset="0"/>
              </a:rPr>
              <a:t>Печорин и Максим Максимыч противоположны друг другу и все же имеют много общего. Они бесприютны, одиноки и, в сущности, несчастны. Они привыкли надеяться только на самих себя и доверять здравому смыслу. Отношения Печорина и Максим Максимыча – это отношение старшего и младшего по возрасту и чину, отношение подчиненности и приятельства, предложенное самим Максим Максимычем, а затем переросшее с его стороны в привязанность, а у Печорина – в чувство уважения дружественности, утраченные им впоследствии.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  <p:pic>
        <p:nvPicPr>
          <p:cNvPr id="11266" name="Picture 4" descr="Похожее изображение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215900" y="5984875"/>
            <a:ext cx="51165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200" b="1">
                <a:solidFill>
                  <a:srgbClr val="FF3300"/>
                </a:solidFill>
              </a:rPr>
              <a:t>Печорин и Грушницкий.</a:t>
            </a:r>
            <a:r>
              <a:rPr lang="ru-RU" sz="3200" b="1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3"/>
          <p:cNvSpPr>
            <a:spLocks noGrp="1"/>
          </p:cNvSpPr>
          <p:nvPr>
            <p:ph type="body" idx="4294967295"/>
          </p:nvPr>
        </p:nvSpPr>
        <p:spPr>
          <a:xfrm>
            <a:off x="1295400" y="296863"/>
            <a:ext cx="7416800" cy="500380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Печорин и Грушницкий – характеры – антиподы,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 герои противники. Конфликт между ними неизбежен,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так как взаимная неприязнь, возникшая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 еще до их появления в Пятигорске,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 пробуждает в них разные чувства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и заставляет оценивать свои поступки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 с различных позиций. Сам Печорин,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анализируя свое поведение, отрицает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зависть как основу своих действий: </a:t>
            </a:r>
            <a:endParaRPr lang="ru-RU" sz="2000" smtClean="0">
              <a:latin typeface="Calibri" pitchFamily="34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«Из чего же я хлопочу? Из зависти к Грушницкому?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Бедняжка! Он вовсе ее не заслуживает».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Затем он говорит о своем превосходстве и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опыте, а позже им движет желание разоблачить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поступающего подло Грушницкого, фактически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i="1" smtClean="0">
                <a:latin typeface="Calibri" pitchFamily="34" charset="0"/>
              </a:rPr>
              <a:t>соглашающегося на убийство Печорина.</a:t>
            </a:r>
            <a:r>
              <a:rPr lang="ru-RU" sz="2000" smtClean="0">
                <a:latin typeface="Calibri" pitchFamily="34" charset="0"/>
              </a:rPr>
              <a:t>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00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Картинки по запросу картинки героев герой нашего времени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304925"/>
            <a:ext cx="5472113" cy="5553075"/>
          </a:xfrm>
        </p:spPr>
      </p:pic>
      <p:pic>
        <p:nvPicPr>
          <p:cNvPr id="13314" name="Picture 6" descr="Картинки по запросу картинки героев герой нашего време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9588" y="0"/>
            <a:ext cx="4824412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7" descr="slide_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7288" y="3933825"/>
            <a:ext cx="4176712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250825" y="152400"/>
            <a:ext cx="34115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3200" b="1">
                <a:solidFill>
                  <a:schemeClr val="hlink"/>
                </a:solidFill>
              </a:rPr>
              <a:t>Печорин и</a:t>
            </a:r>
          </a:p>
          <a:p>
            <a:pPr algn="r"/>
            <a:r>
              <a:rPr lang="ru-RU" sz="3200" b="1">
                <a:solidFill>
                  <a:schemeClr val="hlink"/>
                </a:solidFill>
              </a:rPr>
              <a:t> доктор Вернер.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  <p:pic>
        <p:nvPicPr>
          <p:cNvPr id="14338" name="Picture 4" descr="4481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15900" y="5913438"/>
            <a:ext cx="4678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>
                <a:solidFill>
                  <a:srgbClr val="FF3300"/>
                </a:solidFill>
              </a:rPr>
              <a:t>Печорин и Вулич.</a:t>
            </a:r>
            <a:r>
              <a:rPr lang="ru-RU" b="1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slide_41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0"/>
            <a:ext cx="7596187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  <p:sp>
        <p:nvSpPr>
          <p:cNvPr id="1638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  <p:pic>
        <p:nvPicPr>
          <p:cNvPr id="16387" name="Picture 4" descr="img_user_file_569fa37ef03d6_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2000"/>
            <a:lum/>
          </a:blip>
          <a:srcRect/>
          <a:stretch>
            <a:fillRect l="-1000" t="-2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0" y="152400"/>
            <a:ext cx="91440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000" b="1"/>
              <a:t>План групповой характеристики героев:</a:t>
            </a:r>
          </a:p>
          <a:p>
            <a:pPr marL="342900" indent="-342900"/>
            <a:endParaRPr lang="ru-RU" sz="2000" b="1"/>
          </a:p>
          <a:p>
            <a:pPr marL="342900" indent="-342900">
              <a:buFontTx/>
              <a:buAutoNum type="arabicPeriod"/>
            </a:pPr>
            <a:r>
              <a:rPr lang="ru-RU" sz="2000"/>
              <a:t>Место героев в системе образов (главный — второстепенный, мужской — женский, молодой — старый и т. п.) и их взаимоотношения.</a:t>
            </a:r>
          </a:p>
          <a:p>
            <a:pPr marL="342900" indent="-342900"/>
            <a:endParaRPr lang="ru-RU" sz="2000"/>
          </a:p>
          <a:p>
            <a:pPr marL="342900" indent="-342900"/>
            <a:r>
              <a:rPr lang="ru-RU" sz="2000"/>
              <a:t>2. Прошлое героев (происхождение, воспитание, образование, мировоззрение).</a:t>
            </a:r>
          </a:p>
          <a:p>
            <a:pPr marL="342900" indent="-342900"/>
            <a:r>
              <a:rPr lang="ru-RU" sz="2000"/>
              <a:t>3. «Говорящий» смысл их имён и фамилий и обстоятельства первого появления в произведении.</a:t>
            </a:r>
          </a:p>
          <a:p>
            <a:pPr marL="342900" indent="-342900"/>
            <a:r>
              <a:rPr lang="ru-RU" sz="2000"/>
              <a:t>4. Портреты, их схожесть, различие, эволюция; чьими глазами мы их видели?</a:t>
            </a:r>
          </a:p>
          <a:p>
            <a:pPr marL="342900" indent="-342900"/>
            <a:r>
              <a:rPr lang="ru-RU" sz="2000"/>
              <a:t>5. Пейзажи и интерьеры, связанные с героями (сходство — контраст).</a:t>
            </a:r>
          </a:p>
          <a:p>
            <a:pPr marL="342900" indent="-342900"/>
            <a:r>
              <a:rPr lang="ru-RU" sz="2000"/>
              <a:t>6. Речевые характеристики героев; особенности внутренних монологов.</a:t>
            </a:r>
          </a:p>
          <a:p>
            <a:pPr marL="342900" indent="-342900"/>
            <a:r>
              <a:rPr lang="ru-RU" sz="2000"/>
              <a:t>7. Поступки героев, раскрывающие их характеры.</a:t>
            </a:r>
          </a:p>
          <a:p>
            <a:pPr marL="342900" indent="-342900"/>
            <a:r>
              <a:rPr lang="ru-RU" sz="2000"/>
              <a:t>8. Функция смыслообразующих художественных деталей.</a:t>
            </a:r>
          </a:p>
          <a:p>
            <a:pPr marL="342900" indent="-342900"/>
            <a:r>
              <a:rPr lang="ru-RU" sz="2000"/>
              <a:t>9. Герои в оценке других персонажей (в самооценке)</a:t>
            </a:r>
          </a:p>
          <a:p>
            <a:pPr marL="342900" indent="-342900"/>
            <a:endParaRPr lang="ru-RU" sz="2000"/>
          </a:p>
          <a:p>
            <a:pPr marL="342900" indent="-342900"/>
            <a:r>
              <a:rPr lang="ru-RU" sz="2000"/>
              <a:t>10. Прямые или косвенные способы авторской характеристики героев.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4"/>
          <p:cNvGrpSpPr>
            <a:grpSpLocks/>
          </p:cNvGrpSpPr>
          <p:nvPr/>
        </p:nvGrpSpPr>
        <p:grpSpPr bwMode="auto">
          <a:xfrm>
            <a:off x="684213" y="476250"/>
            <a:ext cx="4895850" cy="4500563"/>
            <a:chOff x="2241" y="1134"/>
            <a:chExt cx="8100" cy="7020"/>
          </a:xfrm>
        </p:grpSpPr>
        <p:grpSp>
          <p:nvGrpSpPr>
            <p:cNvPr id="18435" name="Group 5"/>
            <p:cNvGrpSpPr>
              <a:grpSpLocks/>
            </p:cNvGrpSpPr>
            <p:nvPr/>
          </p:nvGrpSpPr>
          <p:grpSpPr bwMode="auto">
            <a:xfrm>
              <a:off x="2241" y="1134"/>
              <a:ext cx="8100" cy="7020"/>
              <a:chOff x="2241" y="1134"/>
              <a:chExt cx="8100" cy="7020"/>
            </a:xfrm>
          </p:grpSpPr>
          <p:sp>
            <p:nvSpPr>
              <p:cNvPr id="18444" name="Rectangle 6"/>
              <p:cNvSpPr>
                <a:spLocks noChangeArrowheads="1"/>
              </p:cNvSpPr>
              <p:nvPr/>
            </p:nvSpPr>
            <p:spPr bwMode="auto">
              <a:xfrm>
                <a:off x="2241" y="1134"/>
                <a:ext cx="2520" cy="162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latin typeface="Times New Roman" pitchFamily="18" charset="0"/>
                  </a:rPr>
                  <a:t>Отношения людей встретившихся случайно, но надолго Максим Максимыч</a:t>
                </a:r>
              </a:p>
              <a:p>
                <a:pPr algn="r"/>
                <a:endParaRPr lang="ru-RU"/>
              </a:p>
            </p:txBody>
          </p:sp>
          <p:sp>
            <p:nvSpPr>
              <p:cNvPr id="18445" name="Rectangle 7"/>
              <p:cNvSpPr>
                <a:spLocks noChangeArrowheads="1"/>
              </p:cNvSpPr>
              <p:nvPr/>
            </p:nvSpPr>
            <p:spPr bwMode="auto">
              <a:xfrm>
                <a:off x="5121" y="3834"/>
                <a:ext cx="2520" cy="162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just"/>
                <a:endParaRPr lang="ru-RU" sz="1200">
                  <a:latin typeface="Times New Roman" pitchFamily="18" charset="0"/>
                </a:endParaRPr>
              </a:p>
              <a:p>
                <a:pPr algn="ctr"/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</a:rPr>
                  <a:t>«В дружбе один раб другого» Печорин</a:t>
                </a:r>
                <a:endParaRPr lang="ru-RU"/>
              </a:p>
            </p:txBody>
          </p:sp>
          <p:sp>
            <p:nvSpPr>
              <p:cNvPr id="18446" name="Rectangle 8"/>
              <p:cNvSpPr>
                <a:spLocks noChangeArrowheads="1"/>
              </p:cNvSpPr>
              <p:nvPr/>
            </p:nvSpPr>
            <p:spPr bwMode="auto">
              <a:xfrm>
                <a:off x="7821" y="1134"/>
                <a:ext cx="2520" cy="162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latin typeface="Times New Roman" pitchFamily="18" charset="0"/>
                  </a:rPr>
                  <a:t>Отношения сверстников, сослуживцев Грушницкий</a:t>
                </a:r>
              </a:p>
              <a:p>
                <a:pPr algn="r"/>
                <a:endParaRPr lang="ru-RU"/>
              </a:p>
            </p:txBody>
          </p:sp>
          <p:sp>
            <p:nvSpPr>
              <p:cNvPr id="18447" name="Rectangle 9"/>
              <p:cNvSpPr>
                <a:spLocks noChangeArrowheads="1"/>
              </p:cNvSpPr>
              <p:nvPr/>
            </p:nvSpPr>
            <p:spPr bwMode="auto">
              <a:xfrm>
                <a:off x="2241" y="6534"/>
                <a:ext cx="2520" cy="162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latin typeface="Times New Roman" pitchFamily="18" charset="0"/>
                  </a:rPr>
                  <a:t>Отношения интеллектов Вернер</a:t>
                </a:r>
              </a:p>
              <a:p>
                <a:pPr algn="r"/>
                <a:endParaRPr lang="ru-RU"/>
              </a:p>
            </p:txBody>
          </p:sp>
          <p:sp>
            <p:nvSpPr>
              <p:cNvPr id="18448" name="Rectangle 10"/>
              <p:cNvSpPr>
                <a:spLocks noChangeArrowheads="1"/>
              </p:cNvSpPr>
              <p:nvPr/>
            </p:nvSpPr>
            <p:spPr bwMode="auto">
              <a:xfrm>
                <a:off x="7821" y="6534"/>
                <a:ext cx="2520" cy="162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latin typeface="Times New Roman" pitchFamily="18" charset="0"/>
                  </a:rPr>
                  <a:t>Отношения противополож-</a:t>
                </a:r>
              </a:p>
              <a:p>
                <a:pPr algn="ctr"/>
                <a:r>
                  <a:rPr lang="ru-RU" sz="1200" b="1">
                    <a:latin typeface="Times New Roman" pitchFamily="18" charset="0"/>
                  </a:rPr>
                  <a:t>ностей Вулич</a:t>
                </a:r>
                <a:endParaRPr lang="ru-RU"/>
              </a:p>
            </p:txBody>
          </p:sp>
          <p:sp>
            <p:nvSpPr>
              <p:cNvPr id="18449" name="Line 11"/>
              <p:cNvSpPr>
                <a:spLocks noChangeShapeType="1"/>
              </p:cNvSpPr>
              <p:nvPr/>
            </p:nvSpPr>
            <p:spPr bwMode="auto">
              <a:xfrm flipV="1">
                <a:off x="6381" y="2130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0" name="Line 12"/>
              <p:cNvSpPr>
                <a:spLocks noChangeShapeType="1"/>
              </p:cNvSpPr>
              <p:nvPr/>
            </p:nvSpPr>
            <p:spPr bwMode="auto">
              <a:xfrm flipH="1" flipV="1">
                <a:off x="4941" y="2139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1" name="Line 13"/>
              <p:cNvSpPr>
                <a:spLocks noChangeShapeType="1"/>
              </p:cNvSpPr>
              <p:nvPr/>
            </p:nvSpPr>
            <p:spPr bwMode="auto">
              <a:xfrm>
                <a:off x="6381" y="5565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2" name="Line 14"/>
              <p:cNvSpPr>
                <a:spLocks noChangeShapeType="1"/>
              </p:cNvSpPr>
              <p:nvPr/>
            </p:nvSpPr>
            <p:spPr bwMode="auto">
              <a:xfrm flipH="1">
                <a:off x="4941" y="5574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3" name="Line 15"/>
              <p:cNvSpPr>
                <a:spLocks noChangeShapeType="1"/>
              </p:cNvSpPr>
              <p:nvPr/>
            </p:nvSpPr>
            <p:spPr bwMode="auto">
              <a:xfrm>
                <a:off x="3696" y="2994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4" name="Line 16"/>
              <p:cNvSpPr>
                <a:spLocks noChangeShapeType="1"/>
              </p:cNvSpPr>
              <p:nvPr/>
            </p:nvSpPr>
            <p:spPr bwMode="auto">
              <a:xfrm flipH="1">
                <a:off x="7821" y="2979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5" name="Line 17"/>
              <p:cNvSpPr>
                <a:spLocks noChangeShapeType="1"/>
              </p:cNvSpPr>
              <p:nvPr/>
            </p:nvSpPr>
            <p:spPr bwMode="auto">
              <a:xfrm flipV="1">
                <a:off x="3681" y="4734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6" name="Line 18"/>
              <p:cNvSpPr>
                <a:spLocks noChangeShapeType="1"/>
              </p:cNvSpPr>
              <p:nvPr/>
            </p:nvSpPr>
            <p:spPr bwMode="auto">
              <a:xfrm flipH="1" flipV="1">
                <a:off x="7821" y="4734"/>
                <a:ext cx="1260" cy="16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436" name="Rectangle 19"/>
            <p:cNvSpPr>
              <a:spLocks noChangeArrowheads="1"/>
            </p:cNvSpPr>
            <p:nvPr/>
          </p:nvSpPr>
          <p:spPr bwMode="auto">
            <a:xfrm>
              <a:off x="5148" y="1689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1</a:t>
              </a:r>
              <a:endParaRPr lang="ru-RU"/>
            </a:p>
          </p:txBody>
        </p:sp>
        <p:sp>
          <p:nvSpPr>
            <p:cNvPr id="18437" name="Rectangle 20"/>
            <p:cNvSpPr>
              <a:spLocks noChangeArrowheads="1"/>
            </p:cNvSpPr>
            <p:nvPr/>
          </p:nvSpPr>
          <p:spPr bwMode="auto">
            <a:xfrm>
              <a:off x="6741" y="7074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7</a:t>
              </a:r>
              <a:endParaRPr lang="ru-RU"/>
            </a:p>
          </p:txBody>
        </p:sp>
        <p:sp>
          <p:nvSpPr>
            <p:cNvPr id="18438" name="Rectangle 21"/>
            <p:cNvSpPr>
              <a:spLocks noChangeArrowheads="1"/>
            </p:cNvSpPr>
            <p:nvPr/>
          </p:nvSpPr>
          <p:spPr bwMode="auto">
            <a:xfrm>
              <a:off x="6921" y="1671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3</a:t>
              </a:r>
              <a:endParaRPr lang="ru-RU"/>
            </a:p>
          </p:txBody>
        </p:sp>
        <p:sp>
          <p:nvSpPr>
            <p:cNvPr id="18439" name="Rectangle 22"/>
            <p:cNvSpPr>
              <a:spLocks noChangeArrowheads="1"/>
            </p:cNvSpPr>
            <p:nvPr/>
          </p:nvSpPr>
          <p:spPr bwMode="auto">
            <a:xfrm>
              <a:off x="3351" y="3432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2</a:t>
              </a:r>
              <a:endParaRPr lang="ru-RU"/>
            </a:p>
          </p:txBody>
        </p:sp>
        <p:sp>
          <p:nvSpPr>
            <p:cNvPr id="18440" name="Rectangle 23"/>
            <p:cNvSpPr>
              <a:spLocks noChangeArrowheads="1"/>
            </p:cNvSpPr>
            <p:nvPr/>
          </p:nvSpPr>
          <p:spPr bwMode="auto">
            <a:xfrm>
              <a:off x="3336" y="5622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6</a:t>
              </a:r>
              <a:endParaRPr lang="ru-RU"/>
            </a:p>
          </p:txBody>
        </p:sp>
        <p:sp>
          <p:nvSpPr>
            <p:cNvPr id="18441" name="Rectangle 24"/>
            <p:cNvSpPr>
              <a:spLocks noChangeArrowheads="1"/>
            </p:cNvSpPr>
            <p:nvPr/>
          </p:nvSpPr>
          <p:spPr bwMode="auto">
            <a:xfrm>
              <a:off x="5301" y="7074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5</a:t>
              </a:r>
              <a:endParaRPr lang="ru-RU"/>
            </a:p>
          </p:txBody>
        </p:sp>
        <p:sp>
          <p:nvSpPr>
            <p:cNvPr id="18442" name="Rectangle 25"/>
            <p:cNvSpPr>
              <a:spLocks noChangeArrowheads="1"/>
            </p:cNvSpPr>
            <p:nvPr/>
          </p:nvSpPr>
          <p:spPr bwMode="auto">
            <a:xfrm>
              <a:off x="8916" y="3399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4</a:t>
              </a:r>
              <a:endParaRPr lang="ru-RU"/>
            </a:p>
          </p:txBody>
        </p:sp>
        <p:sp>
          <p:nvSpPr>
            <p:cNvPr id="18443" name="Rectangle 26"/>
            <p:cNvSpPr>
              <a:spLocks noChangeArrowheads="1"/>
            </p:cNvSpPr>
            <p:nvPr/>
          </p:nvSpPr>
          <p:spPr bwMode="auto">
            <a:xfrm>
              <a:off x="8976" y="5634"/>
              <a:ext cx="454" cy="4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Times New Roman" pitchFamily="18" charset="0"/>
                </a:rPr>
                <a:t>8</a:t>
              </a:r>
              <a:endParaRPr lang="ru-RU"/>
            </a:p>
          </p:txBody>
        </p:sp>
      </p:grpSp>
      <p:sp>
        <p:nvSpPr>
          <p:cNvPr id="18434" name="Rectangle 27"/>
          <p:cNvSpPr>
            <a:spLocks noChangeArrowheads="1"/>
          </p:cNvSpPr>
          <p:nvPr/>
        </p:nvSpPr>
        <p:spPr bwMode="auto">
          <a:xfrm>
            <a:off x="5543550" y="944563"/>
            <a:ext cx="3457575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 – Безразличие, равнодушие</a:t>
            </a:r>
          </a:p>
          <a:p>
            <a:r>
              <a:rPr lang="ru-RU"/>
              <a:t>2 – Любовь, сочувствие, непонимание, удивление, искренность</a:t>
            </a:r>
          </a:p>
          <a:p>
            <a:r>
              <a:rPr lang="ru-RU"/>
              <a:t>3 – Безжалостность, неумение прощать слабость</a:t>
            </a:r>
          </a:p>
          <a:p>
            <a:r>
              <a:rPr lang="ru-RU"/>
              <a:t>4 – Зависть, соперничество, неискренность, злоба, тщеславие</a:t>
            </a:r>
          </a:p>
          <a:p>
            <a:r>
              <a:rPr lang="ru-RU"/>
              <a:t>5 – Интерес, тяга к интеллектуальному общению</a:t>
            </a:r>
          </a:p>
          <a:p>
            <a:r>
              <a:rPr lang="ru-RU"/>
              <a:t>6 – Созерцатель, ироничный философ, боится личной ответственности</a:t>
            </a:r>
          </a:p>
          <a:p>
            <a:r>
              <a:rPr lang="ru-RU"/>
              <a:t>7 – Отрицает предопределение, верит в рассудок и волю</a:t>
            </a:r>
          </a:p>
          <a:p>
            <a:r>
              <a:rPr lang="ru-RU"/>
              <a:t>8 – Чужд сомнений, храбр, но не верит в силу воли и разум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427</Words>
  <Application>Microsoft Office PowerPoint</Application>
  <PresentationFormat>Экран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Тема Office</vt:lpstr>
      <vt:lpstr>Слайд 1</vt:lpstr>
      <vt:lpstr>Слайд 2</vt:lpstr>
      <vt:lpstr>Эпиграф: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Solaris</dc:creator>
  <cp:lastModifiedBy>Артемов</cp:lastModifiedBy>
  <cp:revision>41</cp:revision>
  <dcterms:created xsi:type="dcterms:W3CDTF">2013-10-30T04:29:11Z</dcterms:created>
  <dcterms:modified xsi:type="dcterms:W3CDTF">2017-02-10T12:40:31Z</dcterms:modified>
</cp:coreProperties>
</file>